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9" r:id="rId4"/>
    <p:sldId id="265" r:id="rId5"/>
    <p:sldId id="270" r:id="rId6"/>
    <p:sldId id="271" r:id="rId7"/>
    <p:sldId id="266" r:id="rId8"/>
    <p:sldId id="267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539" autoAdjust="0"/>
    <p:restoredTop sz="94660"/>
  </p:normalViewPr>
  <p:slideViewPr>
    <p:cSldViewPr>
      <p:cViewPr>
        <p:scale>
          <a:sx n="82" d="100"/>
          <a:sy n="82" d="100"/>
        </p:scale>
        <p:origin x="-1330" y="-62"/>
      </p:cViewPr>
      <p:guideLst>
        <p:guide orient="horz" pos="21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esti.helmet.fi/download/noname/%7BF4413D9F-535A-4CB1-B375-148D3E3F06F2%7D/51787?maxwidth=680&amp;maxheight=510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" y="0"/>
            <a:ext cx="918033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4392488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Акция «Книжный рюкзачок»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478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Муниципальное бюджетное дошкольное образовательное учреждение</a:t>
            </a:r>
            <a:endParaRPr lang="ru-RU" b="1" dirty="0" smtClean="0"/>
          </a:p>
          <a:p>
            <a:pPr algn="ctr"/>
            <a:r>
              <a:rPr lang="ru-RU" b="1" dirty="0" smtClean="0"/>
              <a:t>"Детский сад № 35" г. Чебаркуль </a:t>
            </a:r>
            <a:endParaRPr lang="ru-RU" b="1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949280"/>
            <a:ext cx="3707904" cy="692696"/>
          </a:xfrm>
        </p:spPr>
        <p:txBody>
          <a:bodyPr>
            <a:normAutofit fontScale="62500"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Выполнили: Воспитатель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группы №2 «Солнечный город»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600" b="1" dirty="0" err="1" smtClean="0">
                <a:solidFill>
                  <a:schemeClr val="tx1"/>
                </a:solidFill>
              </a:rPr>
              <a:t>Тимирбаева</a:t>
            </a:r>
            <a:r>
              <a:rPr lang="ru-RU" sz="1600" b="1" dirty="0" smtClean="0">
                <a:solidFill>
                  <a:schemeClr val="tx1"/>
                </a:solidFill>
              </a:rPr>
              <a:t> Б.С.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 txBox="1"/>
          <p:nvPr/>
        </p:nvSpPr>
        <p:spPr>
          <a:xfrm>
            <a:off x="4499992" y="2636912"/>
            <a:ext cx="3682752" cy="253712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– верный,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– первый,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– лучший друг ребят.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«Нам ни как нельзя без книжки,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Нам никак нельзя без книг!»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Все ребята говорят.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Бычков З.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https://testi.helmet.fi/download/noname/%7BF4413D9F-535A-4CB1-B375-148D3E3F06F2%7D/51787?maxwidth=680&amp;maxheight=510"/>
          <p:cNvPicPr>
            <a:picLocks noChangeAspect="1" noChangeArrowheads="1"/>
          </p:cNvPicPr>
          <p:nvPr/>
        </p:nvPicPr>
        <p:blipFill>
          <a:blip r:embed="rId2" cstate="print"/>
          <a:srcRect l="43563" r="8680" b="12824"/>
          <a:stretch>
            <a:fillRect/>
          </a:stretch>
        </p:blipFill>
        <p:spPr bwMode="auto">
          <a:xfrm flipH="1">
            <a:off x="1017270" y="2148840"/>
            <a:ext cx="2978785" cy="39420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-27305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https://thumbs.dreamstime.com/b/%D0%B1%D0%B5-%D1%8B%D0%B5-%D1%87%D0%B5-%D0%BE%D0%B2%D0%B5%D0%BA%D0%B8-d-%D1%81%D1%82%D1%83-%D0%B5%D0%BD%D1%82-%D0%BD%D0%BE%D1%81%D1%8F-%D1%81%D1%82%D0%BE%D0%B3-%D0%BA%D0%BD%D0%B8%D0%B3-32655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7315" y="3140710"/>
            <a:ext cx="2513330" cy="35115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485" y="2132965"/>
            <a:ext cx="6235065" cy="4050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     Проблема чтения сейчас самая острая в нашей стране. Как приобщить ребенка к чтению? Как научить добывать самостоятельно из книг необходимую информацию? Многие посчитают, что в наш век - </a:t>
            </a:r>
            <a:r>
              <a:rPr lang="ru-RU" dirty="0" err="1" smtClean="0">
                <a:latin typeface="Times New Roman" panose="02020603050405020304" charset="0"/>
                <a:cs typeface="Times New Roman" panose="02020603050405020304" charset="0"/>
              </a:rPr>
              <a:t>век</a:t>
            </a: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 развития компьютерных и других технических технологий, различного рода связей не актуально говорить о книге, чтении. По мнению Л. С. Выгодского, именно чтение является важнейшим условием формирования мыслительных способностей. Многим исследователям доказано, что художественная литература оказывает огромное влияние на развитие и обогащение детской речи, она служит могучим, действенным средством умственного, нравственного и эстетического воспитания детей.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44450"/>
            <a:ext cx="914781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13715" y="2493010"/>
            <a:ext cx="8116570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latin typeface="Times New Roman" panose="02020603050405020304" charset="0"/>
                <a:cs typeface="Times New Roman" panose="02020603050405020304" charset="0"/>
              </a:rPr>
              <a:t>Цель проекта: 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Продвижение книги и чтения среди дошкольников и их родителей.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sz="2000" b="1" u="sng" dirty="0" smtClean="0">
                <a:latin typeface="Times New Roman" panose="02020603050405020304" charset="0"/>
                <a:cs typeface="Times New Roman" panose="02020603050405020304" charset="0"/>
              </a:rPr>
              <a:t>Задачи: </a:t>
            </a:r>
            <a:endParaRPr lang="ru-RU" sz="2000" b="1" u="sng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Продолжать знакомить детей с лучшими произведениями современной детской литературы на тему «Зимняя сказка».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Воспитывать у детей позитивное отношение к чтению как к радостному занятию.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Развивать читательскую активность детей дошкольного возраста и их родителей.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11505" y="2348865"/>
            <a:ext cx="479615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i="1" dirty="0" smtClean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ru-RU" sz="2000" b="1" i="1" dirty="0" smtClean="0">
                <a:latin typeface="Times New Roman" panose="02020603050405020304" charset="0"/>
                <a:cs typeface="Times New Roman" panose="02020603050405020304" charset="0"/>
              </a:rPr>
              <a:t>Книжный рюкзачк</a:t>
            </a:r>
            <a:r>
              <a:rPr lang="ru-RU" sz="2000" i="1" dirty="0" smtClean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ru-RU" sz="2000" u="sng" dirty="0" smtClean="0">
                <a:latin typeface="Times New Roman" panose="02020603050405020304" charset="0"/>
                <a:cs typeface="Times New Roman" panose="02020603050405020304" charset="0"/>
              </a:rPr>
              <a:t>В нем находятся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- книги на зимнюю тематику; 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ru-RU" sz="2000" i="1" dirty="0" smtClean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ru-RU" sz="2000" i="1" dirty="0" err="1" smtClean="0">
                <a:latin typeface="Times New Roman" panose="02020603050405020304" charset="0"/>
                <a:cs typeface="Times New Roman" panose="02020603050405020304" charset="0"/>
              </a:rPr>
              <a:t>Рисовалочка</a:t>
            </a:r>
            <a:r>
              <a:rPr lang="ru-RU" sz="2000" i="1" dirty="0" smtClean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 - альбом, в котором ребята могут проиллюстрировать книгу или нарисовать литературного героя; 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ru-RU" sz="2000" i="1" dirty="0" smtClean="0">
                <a:latin typeface="Times New Roman" panose="02020603050405020304" charset="0"/>
                <a:cs typeface="Times New Roman" panose="02020603050405020304" charset="0"/>
              </a:rPr>
              <a:t>«</a:t>
            </a:r>
            <a:r>
              <a:rPr lang="ru-RU" sz="2000" i="1" dirty="0" err="1" smtClean="0">
                <a:latin typeface="Times New Roman" panose="02020603050405020304" charset="0"/>
                <a:cs typeface="Times New Roman" panose="02020603050405020304" charset="0"/>
              </a:rPr>
              <a:t>Отзывалочка</a:t>
            </a:r>
            <a:r>
              <a:rPr lang="ru-RU" sz="2000" i="1" dirty="0" smtClean="0">
                <a:latin typeface="Times New Roman" panose="02020603050405020304" charset="0"/>
                <a:cs typeface="Times New Roman" panose="02020603050405020304" charset="0"/>
              </a:rPr>
              <a:t>»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 - где предлагается написать отзывы на понравившуюся книгу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 l="6382" t="36170" r="72837" b="11857"/>
          <a:stretch>
            <a:fillRect/>
          </a:stretch>
        </p:blipFill>
        <p:spPr>
          <a:xfrm>
            <a:off x="5723890" y="2420620"/>
            <a:ext cx="2151380" cy="3803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/>
          <p:nvPr/>
        </p:nvSpPr>
        <p:spPr>
          <a:xfrm>
            <a:off x="107315" y="2276475"/>
            <a:ext cx="4561205" cy="40601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sz="2000" noProof="0" dirty="0" smtClean="0"/>
              <a:t>      </a:t>
            </a:r>
            <a:r>
              <a:rPr lang="ru-RU" sz="2000" noProof="0" dirty="0" smtClean="0">
                <a:latin typeface="Times New Roman" panose="02020603050405020304" charset="0"/>
                <a:cs typeface="Times New Roman" panose="02020603050405020304" charset="0"/>
              </a:rPr>
              <a:t>      По работе с родителями подготовлена книжная выставка «Читаем вместе». Очень важно, когда родители читают вместе с детьми. </a:t>
            </a:r>
            <a:endParaRPr lang="ru-RU" sz="2000" noProof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ru-RU" sz="2000" noProof="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kumimoji="0" lang="ru-RU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    </a:t>
            </a:r>
            <a:r>
              <a:rPr kumimoji="0" lang="ru-RU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... Как</a:t>
            </a:r>
            <a:r>
              <a:rPr kumimoji="0" lang="ru-RU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 говорит, известный детский специалист по чтению Инесса Николаевна Тимофеева: «Дети больше чем игрушками радуются, когда родители читают им книжки. Причина детской радости, простая: дети жаждут с мамой , папой читали, переживали, радовались, печалились…»</a:t>
            </a:r>
            <a:endParaRPr kumimoji="0" lang="ru-RU" sz="2000" b="0" i="0" u="none" strike="noStrike" kern="1200" cap="none" spc="0" normalizeH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ru-RU" baseline="0" noProof="0" dirty="0" smtClean="0"/>
              <a:t>          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/>
          <p:nvPr/>
        </p:nvSpPr>
        <p:spPr>
          <a:xfrm>
            <a:off x="2771800" y="764704"/>
            <a:ext cx="569897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Работа с родителями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29" name="Picture 5" descr="C:\Users\Home\Downloads\2020-12-11 13-26-06.JPG"/>
          <p:cNvPicPr>
            <a:picLocks noChangeAspect="1" noChangeArrowheads="1"/>
          </p:cNvPicPr>
          <p:nvPr/>
        </p:nvPicPr>
        <p:blipFill>
          <a:blip r:embed="rId2" cstate="print"/>
          <a:srcRect l="3509" t="7895" r="5263"/>
          <a:stretch>
            <a:fillRect/>
          </a:stretch>
        </p:blipFill>
        <p:spPr bwMode="auto">
          <a:xfrm>
            <a:off x="4932040" y="1772816"/>
            <a:ext cx="3493417" cy="4702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91865" y="2708910"/>
            <a:ext cx="5084445" cy="3169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40000"/>
              </a:lnSpc>
              <a:spcBef>
                <a:spcPct val="20000"/>
              </a:spcBef>
              <a:defRPr/>
            </a:pPr>
            <a:r>
              <a:rPr lang="ru-RU" dirty="0" smtClean="0"/>
              <a:t>     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 Не случайно, эпиграф книжной выставки «Читаем вместе» являются слова французского педагога </a:t>
            </a:r>
            <a:r>
              <a:rPr lang="ru-RU" sz="2000" dirty="0" err="1" smtClean="0">
                <a:latin typeface="Times New Roman" panose="02020603050405020304" charset="0"/>
                <a:cs typeface="Times New Roman" panose="02020603050405020304" charset="0"/>
              </a:rPr>
              <a:t>Жанте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000" dirty="0" err="1" smtClean="0">
                <a:latin typeface="Times New Roman" panose="02020603050405020304" charset="0"/>
                <a:cs typeface="Times New Roman" panose="02020603050405020304" charset="0"/>
              </a:rPr>
              <a:t>Гарнер</a:t>
            </a: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: 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lvl="0" indent="-342900" algn="just">
              <a:lnSpc>
                <a:spcPct val="140000"/>
              </a:lnSpc>
              <a:spcBef>
                <a:spcPct val="20000"/>
              </a:spcBef>
              <a:defRPr/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       «15 минут чтения – общения в день достаточно, чтобы получая удовольствие, ребенок умственно и эмоционально развивался»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головок 1"/>
          <p:cNvSpPr txBox="1"/>
          <p:nvPr/>
        </p:nvSpPr>
        <p:spPr>
          <a:xfrm>
            <a:off x="827718" y="692567"/>
            <a:ext cx="5698976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Работа с родителями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3554" name="Picture 2" descr="C:\Users\Home\Downloads\IMG_20201228_073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630"/>
            <a:ext cx="2625090" cy="21482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softEdge rad="127000"/>
          </a:effectLst>
        </p:spPr>
      </p:pic>
      <p:pic>
        <p:nvPicPr>
          <p:cNvPr id="8" name="Изображение 7" descr="001"/>
          <p:cNvPicPr>
            <a:picLocks noChangeAspect="1"/>
          </p:cNvPicPr>
          <p:nvPr/>
        </p:nvPicPr>
        <p:blipFill>
          <a:blip r:embed="rId3"/>
          <a:srcRect l="70472" t="26898" r="3542" b="38454"/>
          <a:stretch>
            <a:fillRect/>
          </a:stretch>
        </p:blipFill>
        <p:spPr>
          <a:xfrm flipH="1">
            <a:off x="755650" y="3933190"/>
            <a:ext cx="2625090" cy="25019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2290" y="1700530"/>
            <a:ext cx="818896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atin typeface="Times New Roman" panose="02020603050405020304" charset="0"/>
                <a:cs typeface="Times New Roman" panose="02020603050405020304" charset="0"/>
              </a:rPr>
              <a:t>«Секреты для взрослых, или </a:t>
            </a:r>
            <a:endParaRPr lang="ru-RU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ru-RU" sz="2800" b="1" dirty="0" smtClean="0">
                <a:latin typeface="Times New Roman" panose="02020603050405020304" charset="0"/>
                <a:cs typeface="Times New Roman" panose="02020603050405020304" charset="0"/>
              </a:rPr>
              <a:t>«Как стать родителем читающего ребенка»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720" y="2853055"/>
            <a:ext cx="5148580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Для вас в рюкзачке:</a:t>
            </a:r>
            <a:endParaRPr lang="ru-RU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   памятка родителям «Семейное чтение»;</a:t>
            </a:r>
            <a:endParaRPr lang="ru-RU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   рекомендации родителям «Что читать вашему ребенку»;</a:t>
            </a:r>
            <a:endParaRPr lang="ru-RU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   журналы «Семейное чтение»;</a:t>
            </a:r>
            <a:endParaRPr lang="ru-RU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  рекомендательный список литературы для родителей «Воспитать      книгочея»;</a:t>
            </a:r>
            <a:endParaRPr lang="ru-RU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   советы детского библиотекаря «Ребенок и чтение»;</a:t>
            </a:r>
            <a:endParaRPr lang="ru-RU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-   книги для совместного чтения с детьми по теме «Зимняя сказка»</a:t>
            </a:r>
            <a:endParaRPr lang="ru-RU" sz="2000" dirty="0" smtClean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rcRect l="6369" t="2571" b="2571"/>
          <a:stretch>
            <a:fillRect/>
          </a:stretch>
        </p:blipFill>
        <p:spPr>
          <a:xfrm>
            <a:off x="611505" y="2780665"/>
            <a:ext cx="2402205" cy="18262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 l="19167" t="24223" r="15272" b="6166"/>
          <a:stretch>
            <a:fillRect/>
          </a:stretch>
        </p:blipFill>
        <p:spPr>
          <a:xfrm>
            <a:off x="574675" y="4796790"/>
            <a:ext cx="2439035" cy="167005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g4.thuthuatphanmem.vn/uploads/2020/06/22/background-powerpoint-hoc-tap-sang-mau-2_09301750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3710" y="2132965"/>
            <a:ext cx="4394835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- Через десять дней рюкзачок мы передали другому участнику проекта, потому, что в акции «Книжный рюкзачок» используется принцип «кольцевой почты» - рюкзачок передается из одной группы в другую группу нашего детского сада.</a:t>
            </a:r>
            <a:endParaRPr lang="ru-RU" sz="2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6" name="Picture 2" descr="https://sun9-4.userapi.com/impf/1M0SIFXmmSAMVi7FSJSv36jTN94V84HLTa1zWw/tfLO_o-bGI4.jpg?size=2560x1920&amp;quality=96&amp;proxy=1&amp;sign=029b72a145adb056e0fbd1f22801818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148" y="4077583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sun9-67.userapi.com/impf/wPcXdJ2a4_d0gmnNhWFl1K4Dlaxu9y2RAGLpMw/r0NtgrCuvKs.jpg?size=2560x1920&amp;quality=96&amp;proxy=1&amp;sign=fa42107cbd71904f74a82bfe36c50c0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65" y="1341120"/>
            <a:ext cx="3308985" cy="2482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https://3.downloader.disk.yandex.ru/preview/b0ec5555f89e66dec43c2e52fded3eaee0daaca63f6a17ec1294b584a1eadaa1/inf/-sAYHBgrZ_gKAzyPW8c0ZEFljhrmtluHL81q9S1UTwP0MjJRobDv78N4mpI6iVVC9yvA84CgObRsb6kuBsVbMg%3D%3D?uid=345715892&amp;filename=2020-01-15%2011-06-21.JPG&amp;disposition=inline&amp;hash=&amp;limit=0&amp;content_type=image%2Fjpeg&amp;owner_uid=345715892&amp;tknv=v2&amp;size=1838x9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32" name="AutoShape 8" descr="https://3.downloader.disk.yandex.ru/preview/b0ec5555f89e66dec43c2e52fded3eaee0daaca63f6a17ec1294b584a1eadaa1/inf/-sAYHBgrZ_gKAzyPW8c0ZEFljhrmtluHL81q9S1UTwP0MjJRobDv78N4mpI6iVVC9yvA84CgObRsb6kuBsVbMg%3D%3D?uid=345715892&amp;filename=2020-01-15%2011-06-21.JPG&amp;disposition=inline&amp;hash=&amp;limit=0&amp;content_type=image%2Fjpeg&amp;owner_uid=345715892&amp;tknv=v2&amp;size=1838x9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1034" name="AutoShape 10" descr="https://3.downloader.disk.yandex.ru/preview/b0ec5555f89e66dec43c2e52fded3eaee0daaca63f6a17ec1294b584a1eadaa1/inf/-sAYHBgrZ_gKAzyPW8c0ZEFljhrmtluHL81q9S1UTwP0MjJRobDv78N4mpI6iVVC9yvA84CgObRsb6kuBsVbMg%3D%3D?uid=345715892&amp;filename=2020-01-15%2011-06-21.JPG&amp;disposition=inline&amp;hash=&amp;limit=0&amp;content_type=image%2Fjpeg&amp;owner_uid=345715892&amp;tknv=v2&amp;size=1838x9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438"/>
            <a:ext cx="3456384" cy="2592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2874</Words>
  <Application>WPS Presentation</Application>
  <PresentationFormat>Экран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Microsoft YaHei</vt:lpstr>
      <vt:lpstr>Arial Unicode MS</vt:lpstr>
      <vt:lpstr>Times New Roman</vt:lpstr>
      <vt:lpstr>Тема Office</vt:lpstr>
      <vt:lpstr>Акция «Книжный рюкзачок»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38</cp:revision>
  <dcterms:created xsi:type="dcterms:W3CDTF">2020-12-06T13:25:00Z</dcterms:created>
  <dcterms:modified xsi:type="dcterms:W3CDTF">2021-05-22T17:03:30Z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1049-11.2.0.10132</vt:lpwstr>
  </property>
</Properties>
</file>