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1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64B1C-E20F-4089-A895-9777C116FE61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6490C-2F1B-41B4-8A6A-DFE92FE5BA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6490C-2F1B-41B4-8A6A-DFE92FE5BAC6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Батагоз\Downloads\135022975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14" y="0"/>
            <a:ext cx="91161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2276872"/>
            <a:ext cx="3096344" cy="7200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AA Futured" pitchFamily="2" charset="-52"/>
              </a:rPr>
              <a:t>«Парад на Красной площади»</a:t>
            </a:r>
            <a:endParaRPr lang="ru-RU" sz="2400" b="1" dirty="0">
              <a:solidFill>
                <a:srgbClr val="FF0000"/>
              </a:solidFill>
              <a:latin typeface="AA Futured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ce3/0000e3ba-976c3cdd/hello_html_67d38d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2332"/>
            <a:ext cx="9144000" cy="7060332"/>
          </a:xfrm>
          <a:prstGeom prst="rect">
            <a:avLst/>
          </a:prstGeom>
          <a:noFill/>
        </p:spPr>
      </p:pic>
      <p:pic>
        <p:nvPicPr>
          <p:cNvPr id="4100" name="Picture 4" descr="https://bigslide.ru/images/25/24218/960/img1.jpg"/>
          <p:cNvPicPr>
            <a:picLocks noChangeAspect="1" noChangeArrowheads="1"/>
          </p:cNvPicPr>
          <p:nvPr/>
        </p:nvPicPr>
        <p:blipFill>
          <a:blip r:embed="rId3" cstate="print"/>
          <a:srcRect l="6017" t="36295" r="4928" b="2731"/>
          <a:stretch>
            <a:fillRect/>
          </a:stretch>
        </p:blipFill>
        <p:spPr bwMode="auto">
          <a:xfrm>
            <a:off x="3203848" y="404664"/>
            <a:ext cx="5328592" cy="27363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5976" y="3501008"/>
            <a:ext cx="44999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Главный военный парад ХХ века был задуман Сталиным ещё в начале мая, после разгрома одной из последних группировок немецких войск. Тогда же армейскому командованию был выслан приказ о том, что каждый фронт обязан выделить полк численностью 1059 солдат для участия в шествии. 10 фронтов послали на парад своих лучших воинов. Сводные полки, состоявшие из героев Отечественной войны, во главе с прославленными полководцами под боевыми знаменами маршировали по Красной </a:t>
            </a:r>
            <a:r>
              <a:rPr lang="ru-RU" sz="1400" dirty="0" smtClean="0"/>
              <a:t>площади</a:t>
            </a:r>
            <a:endParaRPr lang="ru-RU" sz="1400" dirty="0"/>
          </a:p>
        </p:txBody>
      </p:sp>
      <p:pic>
        <p:nvPicPr>
          <p:cNvPr id="7" name="Picture 2" descr="http://www.opoccuu.com/071111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4664"/>
            <a:ext cx="2657613" cy="267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https://upload.wikimedia.org/wikipedia/commons/thumb/0/07/1945-Parad-KGB.jpg/270px-1945-Parad-KG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429000"/>
            <a:ext cx="3741961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ce3/0000e3ba-976c3cdd/hello_html_67d38d7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02332"/>
            <a:ext cx="9144000" cy="70603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27984" y="332656"/>
            <a:ext cx="41044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В Параде Победы задействовали около 40 тысяч человек. Согласно воспоминаниям участников, главной задачей марширующих было не сбиться с шага и держать строй. Для этого рядом идущие сцеплялись друг с другом мизинцами, что позволяло идти более слаженно. В параде участвовал также сводный военный оркестр в составе 1400 человек. Для каждого полка оркестр исполнял особый марш. </a:t>
            </a:r>
            <a:r>
              <a:rPr lang="ru-RU" sz="1200" dirty="0" smtClean="0"/>
              <a:t>Парад </a:t>
            </a:r>
            <a:r>
              <a:rPr lang="ru-RU" sz="1200" dirty="0" smtClean="0"/>
              <a:t>принимал Маршал Советского Союза Г. К. Жуков. Командовал парадом Маршал Советского Союза К. К. Рокоссовский. Жуков и Рокоссовский проехали по Красной площади на белом и вороном конях. Иосиф Виссарионович Сталин наблюдал за парадом с трибуны Мавзолея Ленина. Во время торжественного марша впереди на специально оборудованном автомобиле везли Знамя Победы, за ним шли сводные полки фронтов. </a:t>
            </a:r>
            <a:r>
              <a:rPr lang="ru-RU" sz="1200" dirty="0" smtClean="0"/>
              <a:t>Завершала </a:t>
            </a:r>
            <a:r>
              <a:rPr lang="ru-RU" sz="1200" dirty="0" smtClean="0"/>
              <a:t>торжественный марш сводных полков колонна солдат, нёсших 200 опущенных знамён и штандартов разгромленных немецких войск. Кульминацией парада стал момент, когда эти фашистские атрибуты, первым из которых был личный штандарт Гитлера, скинули на специальный помост у подножия Мавзолея. Эта честь была предоставлена не фронтовикам, а бойцам особых частей - НКВД. Чтобы подчеркнуть свое пренебрежение врагу, знамёна </a:t>
            </a:r>
            <a:r>
              <a:rPr lang="ru-RU" sz="1200" dirty="0" err="1" smtClean="0"/>
              <a:t>верхмата</a:t>
            </a:r>
            <a:r>
              <a:rPr lang="ru-RU" sz="1200" dirty="0" smtClean="0"/>
              <a:t> советские солдаты несли в перчатках, которые после парада были торжественно сожжены, как и сами помосты, чтобы не напоминали о соприкосновении с «фашистской заразой». </a:t>
            </a:r>
            <a:r>
              <a:rPr lang="ru-RU" sz="1200" dirty="0" smtClean="0"/>
              <a:t>Этим </a:t>
            </a:r>
            <a:r>
              <a:rPr lang="ru-RU" sz="1200" dirty="0" smtClean="0"/>
              <a:t>парадом Победы в июне 1945 И.В. Сталин словно подвел черту. Всё, война закончена, теперь у нас другие заботы. Никаких парадов и торжественных мероприятий по случаю Дня Победы потом не было. И только </a:t>
            </a:r>
            <a:r>
              <a:rPr lang="ru-RU" sz="1200" dirty="0" smtClean="0"/>
              <a:t> через 20 лет в </a:t>
            </a:r>
            <a:r>
              <a:rPr lang="ru-RU" sz="1200" dirty="0" smtClean="0"/>
              <a:t>1965 года страна вновь празднует Великую Победу торжественным парадом на Красной площади.</a:t>
            </a:r>
            <a:endParaRPr lang="ru-RU" sz="1200" dirty="0"/>
          </a:p>
        </p:txBody>
      </p:sp>
      <p:pic>
        <p:nvPicPr>
          <p:cNvPr id="18434" name="Picture 2" descr="https://avatars.mds.yandex.net/get-zen_doc/203431/pub_5e44ffef0c1c620fd8bd2364_5e450354bf8d3263221b7d8d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32656"/>
            <a:ext cx="2880320" cy="1851635"/>
          </a:xfrm>
          <a:prstGeom prst="rect">
            <a:avLst/>
          </a:prstGeom>
          <a:noFill/>
        </p:spPr>
      </p:pic>
      <p:pic>
        <p:nvPicPr>
          <p:cNvPr id="18436" name="Picture 4" descr="https://187011.selcdn.ru/thumbnails/photos/2018/04/20/ij7vmoqj7ywd48zb_1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276872"/>
            <a:ext cx="2840376" cy="1800200"/>
          </a:xfrm>
          <a:prstGeom prst="rect">
            <a:avLst/>
          </a:prstGeom>
          <a:noFill/>
        </p:spPr>
      </p:pic>
      <p:pic>
        <p:nvPicPr>
          <p:cNvPr id="18438" name="Picture 6" descr="https://www.tulapressa.ru/wp-content/images/5cd7094b112c84.376033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149080"/>
            <a:ext cx="2520280" cy="1780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ce3/0000e3ba-976c3cdd/hello_html_67d38d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2332"/>
            <a:ext cx="9144000" cy="70603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32040" y="404664"/>
            <a:ext cx="356388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Такое Площадь знала лишь однажды, </a:t>
            </a: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Bahnschrift Light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Однажды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только видела Земля: </a:t>
            </a: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Bahnschrift Light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Солдаты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волокли знамена вражьи, </a:t>
            </a: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Bahnschrift Light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Чтоб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бросить их к подножию Кремля. </a:t>
            </a: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Bahnschrift Light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Они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, свисая, пыль мели с брусчатки. </a:t>
            </a: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Bahnschrift Light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А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воины, в сиянии погон, </a:t>
            </a: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Bahnschrift Light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Все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били, били в черные их складки </a:t>
            </a: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Bahnschrift Light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Надраенным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кирзовым сапогом. </a:t>
            </a: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Bahnschrift Light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Молчала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Площадь. </a:t>
            </a: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Bahnschrift Light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Только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барабаны Гремели. </a:t>
            </a: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Bahnschrift Light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И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еще — шаги, шаги… </a:t>
            </a: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Bahnschrift Light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Вот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что такое русские Иваны — </a:t>
            </a: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Bahnschrift Light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Взгляните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и запомните, враги! </a:t>
            </a: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Bahnschrift Light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Парад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Победы </a:t>
            </a: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Bahnschrift Light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Вы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в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них стреляли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?                             </a:t>
            </a: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Bahnschrift Light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Да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, вы в них стреляли! И жгли в печах?                       </a:t>
            </a: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Bahnschrift Light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Да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, вы их жгли в печах! </a:t>
            </a: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Bahnschrift Light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Да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только зря: они не умирали, </a:t>
            </a: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Bahnschrift Light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Лишь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молний прибавлялось в их очах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!</a:t>
            </a:r>
          </a:p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«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На-а-пра-во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!» — и с размаху о брусчатку </a:t>
            </a: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Bahnschrift Light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И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свастику, и хищного орла. Вот так! </a:t>
            </a: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Bahnschrift Light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России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бросили перчатку — </a:t>
            </a: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Bahnschrift Light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Россия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ту перчатку подняла! </a:t>
            </a: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Bahnschrift Light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И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видели, кто был в тот день в столице, </a:t>
            </a: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Bahnschrift Light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На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Площади: она, лицом строга, </a:t>
            </a: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Bahnschrift Light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Подняв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венец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и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меч зажав в деснице, </a:t>
            </a: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Bahnschrift Light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Прошла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itchFamily="34" charset="0"/>
              </a:rPr>
              <a:t>по стягам брошенным врага! </a:t>
            </a: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Bahnschrift Light" pitchFamily="34" charset="0"/>
            </a:endParaRPr>
          </a:p>
          <a:p>
            <a:pPr algn="r"/>
            <a:r>
              <a:rPr lang="ru-RU" sz="1200" dirty="0" smtClean="0"/>
              <a:t>Сергей </a:t>
            </a:r>
            <a:r>
              <a:rPr lang="ru-RU" sz="1200" dirty="0" err="1" smtClean="0"/>
              <a:t>Викулов</a:t>
            </a:r>
            <a:endParaRPr lang="ru-RU" sz="1200" dirty="0"/>
          </a:p>
        </p:txBody>
      </p:sp>
      <p:pic>
        <p:nvPicPr>
          <p:cNvPr id="3076" name="Picture 4" descr="https://b.radikal.ru/b38/1905/8e/68d53fd37001.jpg"/>
          <p:cNvPicPr>
            <a:picLocks noChangeAspect="1" noChangeArrowheads="1"/>
          </p:cNvPicPr>
          <p:nvPr/>
        </p:nvPicPr>
        <p:blipFill>
          <a:blip r:embed="rId3" cstate="print"/>
          <a:srcRect b="7824"/>
          <a:stretch>
            <a:fillRect/>
          </a:stretch>
        </p:blipFill>
        <p:spPr bwMode="auto">
          <a:xfrm>
            <a:off x="899592" y="3284984"/>
            <a:ext cx="3600400" cy="2592288"/>
          </a:xfrm>
          <a:prstGeom prst="rect">
            <a:avLst/>
          </a:prstGeom>
          <a:noFill/>
        </p:spPr>
      </p:pic>
      <p:pic>
        <p:nvPicPr>
          <p:cNvPr id="10" name="Picture 2" descr="http://www.opoccuu.com/07111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32656"/>
            <a:ext cx="3600400" cy="264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ce3/0000e3ba-976c3cdd/hello_html_67d38d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2332"/>
            <a:ext cx="9144000" cy="7060332"/>
          </a:xfrm>
          <a:prstGeom prst="rect">
            <a:avLst/>
          </a:prstGeom>
          <a:noFill/>
        </p:spPr>
      </p:pic>
      <p:pic>
        <p:nvPicPr>
          <p:cNvPr id="2052" name="Picture 4" descr="https://www.stihi.ru/pics/2016/12/22/8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76672"/>
            <a:ext cx="2246373" cy="1440160"/>
          </a:xfrm>
          <a:prstGeom prst="rect">
            <a:avLst/>
          </a:prstGeom>
          <a:noFill/>
        </p:spPr>
      </p:pic>
      <p:sp>
        <p:nvSpPr>
          <p:cNvPr id="2054" name="AutoShape 6" descr="https://w-dog.ru/wallpapers/8/7/380912834146101/moskva-gorod-den-pobedy-prazdnik-krasnaya-ploshhad-parad-bronetexnik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://i1.ytimg.com/vi/4oDjtUpdx1c/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348880"/>
            <a:ext cx="2688299" cy="1512168"/>
          </a:xfrm>
          <a:prstGeom prst="rect">
            <a:avLst/>
          </a:prstGeom>
          <a:noFill/>
        </p:spPr>
      </p:pic>
      <p:pic>
        <p:nvPicPr>
          <p:cNvPr id="2062" name="Picture 14" descr="http://static.kremlin.ru/media/events/photos/big/tDehVdTINdNlXzGqdyP9x9iq2tRjKZp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3" y="4221088"/>
            <a:ext cx="2393798" cy="1477024"/>
          </a:xfrm>
          <a:prstGeom prst="rect">
            <a:avLst/>
          </a:prstGeom>
          <a:noFill/>
        </p:spPr>
      </p:pic>
      <p:sp>
        <p:nvSpPr>
          <p:cNvPr id="2064" name="AutoShape 16" descr="https://static.1tv.ru/uploads/photo/image/1/big/523381_big_79d25f5e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8" name="Picture 20" descr="https://avatars.mds.yandex.net/get-pdb/1817329/09ebcc57-7a61-43cd-94aa-4317421192c3/s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04664"/>
            <a:ext cx="2160240" cy="144016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419872" y="1988840"/>
            <a:ext cx="51480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1200" dirty="0" smtClean="0"/>
              <a:t>В настоящее время </a:t>
            </a:r>
            <a:r>
              <a:rPr lang="ru-RU" sz="1200" dirty="0" smtClean="0"/>
              <a:t>п</a:t>
            </a:r>
            <a:r>
              <a:rPr lang="ru-RU" sz="1200" dirty="0" smtClean="0"/>
              <a:t>о </a:t>
            </a:r>
            <a:r>
              <a:rPr lang="ru-RU" sz="1200" dirty="0" smtClean="0"/>
              <a:t>Красной площади 9 мая, </a:t>
            </a:r>
            <a:r>
              <a:rPr lang="ru-RU" sz="1200" dirty="0" smtClean="0"/>
              <a:t>проходят </a:t>
            </a:r>
            <a:r>
              <a:rPr lang="ru-RU" sz="1200" dirty="0" smtClean="0"/>
              <a:t>колонны </a:t>
            </a:r>
            <a:r>
              <a:rPr lang="ru-RU" sz="1200" dirty="0" smtClean="0"/>
              <a:t>военнослужащих разных родов войск РФ, а также военнослужащие одетые </a:t>
            </a:r>
            <a:r>
              <a:rPr lang="ru-RU" sz="1200" dirty="0" smtClean="0"/>
              <a:t>в форму военных </a:t>
            </a:r>
            <a:r>
              <a:rPr lang="ru-RU" sz="1200" dirty="0" smtClean="0"/>
              <a:t>лет. </a:t>
            </a:r>
            <a:r>
              <a:rPr lang="ru-RU" sz="1200" dirty="0" smtClean="0"/>
              <a:t>"Атмосферу победного 1945-го </a:t>
            </a:r>
            <a:r>
              <a:rPr lang="ru-RU" sz="1200" dirty="0" smtClean="0"/>
              <a:t>воссоздают </a:t>
            </a:r>
            <a:r>
              <a:rPr lang="ru-RU" sz="1200" dirty="0" smtClean="0"/>
              <a:t>10 расчетов в военной форме тех лет, а также батальон прославленных Т-34 и самоходные артиллерийские установки </a:t>
            </a:r>
            <a:r>
              <a:rPr lang="ru-RU" sz="1200" dirty="0" smtClean="0"/>
              <a:t>СУ-100«.</a:t>
            </a:r>
            <a:endParaRPr lang="ru-RU" sz="1200" dirty="0" smtClean="0"/>
          </a:p>
          <a:p>
            <a:r>
              <a:rPr lang="ru-RU" sz="1200" dirty="0" smtClean="0"/>
              <a:t>Всего в </a:t>
            </a:r>
            <a:r>
              <a:rPr lang="ru-RU" sz="1200" dirty="0" smtClean="0"/>
              <a:t>параде Победы </a:t>
            </a:r>
            <a:r>
              <a:rPr lang="ru-RU" sz="1200" dirty="0" smtClean="0"/>
              <a:t>в Великой Отечественной </a:t>
            </a:r>
            <a:r>
              <a:rPr lang="ru-RU" sz="1200" dirty="0" smtClean="0"/>
              <a:t>войне, настоящее время </a:t>
            </a:r>
            <a:r>
              <a:rPr lang="ru-RU" sz="1200" dirty="0" err="1" smtClean="0"/>
              <a:t>примают</a:t>
            </a:r>
            <a:r>
              <a:rPr lang="ru-RU" sz="1200" dirty="0" smtClean="0"/>
              <a:t> участие </a:t>
            </a:r>
            <a:r>
              <a:rPr lang="ru-RU" sz="1200" dirty="0" smtClean="0"/>
              <a:t>15 тысяч военнослужащих, 375 единиц сухопутной и авиационной техники (225 единиц бронетехники и 150 воздушных судов).</a:t>
            </a:r>
          </a:p>
          <a:p>
            <a:r>
              <a:rPr lang="ru-RU" sz="1200" dirty="0" smtClean="0"/>
              <a:t>Пройдут </a:t>
            </a:r>
            <a:r>
              <a:rPr lang="ru-RU" sz="1200" dirty="0" smtClean="0"/>
              <a:t>по традиции по Красной площади и расчеты суворовцев, нахимовцев, кадетов и юнармейцев.</a:t>
            </a:r>
          </a:p>
          <a:p>
            <a:r>
              <a:rPr lang="ru-RU" sz="1200" dirty="0" smtClean="0"/>
              <a:t>Главными же гостями </a:t>
            </a:r>
            <a:r>
              <a:rPr lang="ru-RU" sz="1200" dirty="0" smtClean="0"/>
              <a:t>Парада Красной площади, являются </a:t>
            </a:r>
            <a:r>
              <a:rPr lang="ru-RU" sz="1200" dirty="0" smtClean="0"/>
              <a:t>ветераны </a:t>
            </a:r>
            <a:r>
              <a:rPr lang="ru-RU" sz="1200" dirty="0" smtClean="0"/>
              <a:t>Великой </a:t>
            </a:r>
            <a:r>
              <a:rPr lang="ru-RU" sz="1200" dirty="0" smtClean="0"/>
              <a:t>Отечественной войны из всех субъектов Российской Федерации</a:t>
            </a:r>
            <a:r>
              <a:rPr lang="ru-RU" sz="1200" dirty="0" smtClean="0"/>
              <a:t>.</a:t>
            </a:r>
            <a:endParaRPr lang="ru-RU" sz="1200" dirty="0" smtClean="0"/>
          </a:p>
          <a:p>
            <a:endParaRPr lang="ru-RU" sz="1200" dirty="0"/>
          </a:p>
        </p:txBody>
      </p:sp>
      <p:pic>
        <p:nvPicPr>
          <p:cNvPr id="2070" name="Picture 22" descr="http://i.mycdn.me/i?r=AzEPZsRbOZEKgBhR0XGMT1RkWV1NZxqJWBgbrI90mmeLiaaKTM5SRkZCeTgDn6uOyi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04664"/>
            <a:ext cx="2472976" cy="1400323"/>
          </a:xfrm>
          <a:prstGeom prst="rect">
            <a:avLst/>
          </a:prstGeom>
          <a:noFill/>
        </p:spPr>
      </p:pic>
      <p:pic>
        <p:nvPicPr>
          <p:cNvPr id="2072" name="Picture 24" descr="https://news.guranka.ru/data/content/2020/4895/1e2999b3e845cf193a8413d7c78e8c3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4437112"/>
            <a:ext cx="2520280" cy="1888000"/>
          </a:xfrm>
          <a:prstGeom prst="rect">
            <a:avLst/>
          </a:prstGeom>
          <a:noFill/>
        </p:spPr>
      </p:pic>
      <p:pic>
        <p:nvPicPr>
          <p:cNvPr id="2074" name="Picture 26" descr="https://avatars.mds.yandex.net/get-pdb/2796018/f1469446-0a09-4b20-a11a-020286c4579b/s12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4653136"/>
            <a:ext cx="2563321" cy="160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444</Words>
  <Application>Microsoft Office PowerPoint</Application>
  <PresentationFormat>Экран (4:3)</PresentationFormat>
  <Paragraphs>36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«Парад на Красной площади»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Батагоз</dc:creator>
  <cp:lastModifiedBy>Батагоз</cp:lastModifiedBy>
  <cp:revision>27</cp:revision>
  <dcterms:created xsi:type="dcterms:W3CDTF">2020-04-06T13:56:43Z</dcterms:created>
  <dcterms:modified xsi:type="dcterms:W3CDTF">2020-04-07T15:59:37Z</dcterms:modified>
</cp:coreProperties>
</file>