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A73D9-7941-4625-B772-0C7761F18ED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5B6E2-34EF-455B-B540-145E54F822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5B6E2-34EF-455B-B540-145E54F8229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5B6E2-34EF-455B-B540-145E54F8229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«Города - герои»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avatars.mds.yandex.net/get-pdb/1689173/831ddac2-2f5c-4be9-a380-e04dc6bec535/s1200?webp=false"/>
          <p:cNvPicPr/>
          <p:nvPr/>
        </p:nvPicPr>
        <p:blipFill>
          <a:blip r:embed="rId2" cstate="print"/>
          <a:srcRect t="5983" b="11966"/>
          <a:stretch>
            <a:fillRect/>
          </a:stretch>
        </p:blipFill>
        <p:spPr bwMode="auto">
          <a:xfrm>
            <a:off x="539552" y="548680"/>
            <a:ext cx="4443222" cy="11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27784" y="4437112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Города </a:t>
            </a:r>
            <a:r>
              <a:rPr lang="ru-RU" sz="1400" b="1" dirty="0" smtClean="0">
                <a:solidFill>
                  <a:srgbClr val="C00000"/>
                </a:solidFill>
              </a:rPr>
              <a:t>- герои </a:t>
            </a:r>
            <a:r>
              <a:rPr lang="ru-RU" sz="1400" dirty="0" smtClean="0">
                <a:solidFill>
                  <a:srgbClr val="C00000"/>
                </a:solidFill>
              </a:rPr>
              <a:t>—это почётное звание, которого удостоены города, прославившихся своей героической обороной во время Великой Отечественной войны 1941—1945. Высшая степень отличия — звание «город-герой» присваивается городам Советского Союза, трудящиеся которых проявили массовый героизм и мужество в защите Родины.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im0-tub-ru.yandex.net/i?id=923a3beaeb0ad12bcfc4374adf5883df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848" y="4005064"/>
            <a:ext cx="1205503" cy="225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63888" y="2636912"/>
            <a:ext cx="5040560" cy="1504834"/>
          </a:xfrm>
        </p:spPr>
        <p:txBody>
          <a:bodyPr>
            <a:noAutofit/>
          </a:bodyPr>
          <a:lstStyle/>
          <a:p>
            <a:pPr marL="17463" indent="-17463"/>
            <a:r>
              <a:rPr lang="ru-RU" b="1" dirty="0" smtClean="0">
                <a:solidFill>
                  <a:srgbClr val="C00000"/>
                </a:solidFill>
              </a:rPr>
              <a:t>Город – герой Москва</a:t>
            </a:r>
            <a:r>
              <a:rPr lang="ru-RU" sz="1100" dirty="0" smtClean="0"/>
              <a:t>. Звание </a:t>
            </a:r>
            <a:r>
              <a:rPr lang="ru-RU" sz="1100" dirty="0" smtClean="0"/>
              <a:t>«города-героя» столице принесла битва за Москву 1941–1942 гг. </a:t>
            </a:r>
            <a:r>
              <a:rPr lang="ru-RU" sz="1100" dirty="0" smtClean="0"/>
              <a:t>5 </a:t>
            </a:r>
            <a:r>
              <a:rPr lang="ru-RU" sz="1100" dirty="0" smtClean="0"/>
              <a:t>декабря Советская Армия отбросила фашистов от Москвы и перешла в контрнаступление, которое переросло в общее наступление Красной Армии по всему советско-германскому фронту. Именно здесь состоялась битва колоссального масштаба, равной которой всемирная история не знала ни до, ни </a:t>
            </a:r>
            <a:r>
              <a:rPr lang="ru-RU" sz="1100" dirty="0" smtClean="0"/>
              <a:t>после. </a:t>
            </a:r>
            <a:r>
              <a:rPr lang="ru-RU" sz="1100" dirty="0" smtClean="0"/>
              <a:t>8 мая 1965 года Москве присвоено звание «Город-герой»</a:t>
            </a:r>
            <a:endParaRPr lang="ru-RU" sz="1100" dirty="0"/>
          </a:p>
        </p:txBody>
      </p:sp>
      <p:pic>
        <p:nvPicPr>
          <p:cNvPr id="5" name="Содержимое 4" descr="https://avatars.mds.yandex.net/get-pdb/222892/9d8c0406-ab51-46c1-b0ff-09278a79a248/s1200?webp=false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880320" cy="177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47864" y="476672"/>
            <a:ext cx="5400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Брестская крепость - герой. </a:t>
            </a:r>
            <a:r>
              <a:rPr lang="ru-RU" sz="1100" dirty="0" smtClean="0"/>
              <a:t>В </a:t>
            </a:r>
            <a:r>
              <a:rPr lang="ru-RU" sz="1100" dirty="0" smtClean="0"/>
              <a:t>первый же день войны фашистские захватчики атаковали её защитников – советских пограничников. </a:t>
            </a:r>
            <a:r>
              <a:rPr lang="ru-RU" sz="1100" dirty="0" smtClean="0"/>
              <a:t>Фашисты </a:t>
            </a:r>
            <a:r>
              <a:rPr lang="ru-RU" sz="1100" dirty="0" smtClean="0"/>
              <a:t>бомбили крепость с воздуха, с земли её осыпали снаряды вражеских армий. Но насмерть стояли славные пограничники до последнего солдата. «Умираю, но не сдаюсь. Прощай, Родина!» – написал на стене крепости штыком один из последних её защитников. Так и не покорились фашистам славные советские пограничники. Они сражались до последнего солдата. Долго ещё фашисты с опаской обходили развалины Брестской крепости, так и не сдавшейся врагу</a:t>
            </a:r>
            <a:r>
              <a:rPr lang="ru-RU" sz="1100" dirty="0" smtClean="0"/>
              <a:t>.</a:t>
            </a:r>
            <a:r>
              <a:rPr lang="ru-RU" sz="1100" dirty="0" smtClean="0"/>
              <a:t> 8 мая 1965 г. Брестской крепости присвоено звание «Крепость-герой».</a:t>
            </a:r>
            <a:endParaRPr lang="ru-RU" sz="1100" dirty="0"/>
          </a:p>
        </p:txBody>
      </p:sp>
      <p:pic>
        <p:nvPicPr>
          <p:cNvPr id="10" name="Рисунок 9" descr="https://a.d-cd.net/-wAAAgDHf2A-9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491880" y="4437112"/>
            <a:ext cx="52565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Город – герой Тула</a:t>
            </a:r>
            <a:r>
              <a:rPr lang="ru-RU" sz="1100" dirty="0" smtClean="0"/>
              <a:t>. С самого начала войны Тула была форпостом Москвы. В конце октября 1941 г. танковые дивизии гитлеровцев начали атаку города, но захватить Тулу им не удалось. </a:t>
            </a:r>
            <a:r>
              <a:rPr lang="ru-RU" sz="1100" dirty="0" smtClean="0"/>
              <a:t>Тогда они обошли город с востока и юго-востока, но это не принесло им победы, наоборот, сдержало силы, направленные на захват Москвы. Героическая </a:t>
            </a:r>
            <a:r>
              <a:rPr lang="ru-RU" sz="1100" dirty="0" smtClean="0"/>
              <a:t>оборона Тулы помогла </a:t>
            </a:r>
            <a:r>
              <a:rPr lang="ru-RU" sz="1100" dirty="0" smtClean="0"/>
              <a:t>защитить и ликвидировать угрозу Москвы, </a:t>
            </a:r>
            <a:r>
              <a:rPr lang="ru-RU" sz="1100" dirty="0" smtClean="0"/>
              <a:t>облегчила положение на Брянском фронте. </a:t>
            </a:r>
            <a:r>
              <a:rPr lang="ru-RU" sz="1100" dirty="0" smtClean="0"/>
              <a:t>Не </a:t>
            </a:r>
            <a:r>
              <a:rPr lang="ru-RU" sz="1100" dirty="0" smtClean="0"/>
              <a:t>случайно Тулу справедливо называют арсеналом и щитом России. С первых дней Великой Отечественной войны тульские оружейники единодушно поддержали лозунг «Все для фронта, все для победы</a:t>
            </a:r>
            <a:r>
              <a:rPr lang="ru-RU" sz="1100" dirty="0" smtClean="0"/>
              <a:t>».</a:t>
            </a:r>
            <a:endParaRPr lang="ru-RU" sz="1100" dirty="0"/>
          </a:p>
        </p:txBody>
      </p:sp>
      <p:pic>
        <p:nvPicPr>
          <p:cNvPr id="4100" name="Picture 4" descr="https://tulagid71.ru/upload/iblock/3d7/3d78cbf63ccc59e36d008ba895a3cb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285746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95936" y="2276872"/>
            <a:ext cx="4824536" cy="1800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Город – герой Севастополь. </a:t>
            </a:r>
            <a:r>
              <a:rPr lang="ru-RU" sz="1100" dirty="0" smtClean="0"/>
              <a:t>30 </a:t>
            </a:r>
            <a:r>
              <a:rPr lang="ru-RU" sz="1100" dirty="0" smtClean="0"/>
              <a:t>октября 1941 г. началась героическая оборона Севастополя, которая продолжалась 250 дней и вошла в военную историю как образец длительной активной обороны приморского города и главной военно-морской базы Черноморского </a:t>
            </a:r>
            <a:r>
              <a:rPr lang="ru-RU" sz="1100" dirty="0" smtClean="0"/>
              <a:t>флота.</a:t>
            </a:r>
            <a:r>
              <a:rPr lang="ru-RU" sz="1100" dirty="0" smtClean="0"/>
              <a:t> Корабли </a:t>
            </a:r>
            <a:r>
              <a:rPr lang="ru-RU" sz="1100" dirty="0" smtClean="0"/>
              <a:t>наносили мощные удары по вражеским объектам, надводные суда и подводные лодки доставляли в осажденный город боеприпасы и пополнение. Из города на кораблях было вывезено на Большую землю 30 тысяч раненых и 15 тысяч гражданского населения. </a:t>
            </a:r>
            <a:r>
              <a:rPr lang="ru-RU" sz="1100" dirty="0" smtClean="0"/>
              <a:t> </a:t>
            </a:r>
            <a:r>
              <a:rPr lang="ru-RU" sz="1100" dirty="0" smtClean="0"/>
              <a:t>8 мая 1965 г. Севастополю присвоено звание «Город-герой».</a:t>
            </a:r>
            <a:endParaRPr lang="ru-RU" sz="1100" dirty="0"/>
          </a:p>
        </p:txBody>
      </p:sp>
      <p:pic>
        <p:nvPicPr>
          <p:cNvPr id="5" name="Содержимое 4" descr="C:\Users\Батагоз\Desktop\0_aa597_f1aec767_ori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3947"/>
          <a:stretch>
            <a:fillRect/>
          </a:stretch>
        </p:blipFill>
        <p:spPr bwMode="auto">
          <a:xfrm>
            <a:off x="467544" y="2348880"/>
            <a:ext cx="3449960" cy="181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548680"/>
            <a:ext cx="52565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Город – герой Керчь</a:t>
            </a:r>
            <a:r>
              <a:rPr lang="ru-RU" sz="1100" dirty="0" smtClean="0"/>
              <a:t>. Керчь – крупный украинский порт на берегу Керченского пролива в Черном море. </a:t>
            </a:r>
            <a:r>
              <a:rPr lang="ru-RU" sz="1100" dirty="0" smtClean="0"/>
              <a:t>За все время через нее четырежды проходила линия фронта и за годы войны город был дважды оккупирован немецко-фашистским войсками. Активную </a:t>
            </a:r>
            <a:r>
              <a:rPr lang="ru-RU" sz="1100" dirty="0" smtClean="0"/>
              <a:t>борьбу с немецко-фашистскими захватчиками вели подпольщики и партизаны. </a:t>
            </a:r>
            <a:r>
              <a:rPr lang="ru-RU" sz="1100" dirty="0" smtClean="0"/>
              <a:t>36 </a:t>
            </a:r>
            <a:r>
              <a:rPr lang="ru-RU" sz="1100" dirty="0" smtClean="0"/>
              <a:t>дней и ночей бушевал здесь огненный смерч. Десантники вели неравный бой с фашистами, проявив изумительную отвагу, стойкость и массовый </a:t>
            </a:r>
            <a:r>
              <a:rPr lang="ru-RU" sz="1100" dirty="0" smtClean="0"/>
              <a:t>героизм. 14 </a:t>
            </a:r>
            <a:r>
              <a:rPr lang="ru-RU" sz="1100" dirty="0" smtClean="0"/>
              <a:t>сентября 1973 г. Керчи присвоено звание «Город-герой».</a:t>
            </a:r>
            <a:endParaRPr lang="ru-RU" sz="1100" dirty="0"/>
          </a:p>
        </p:txBody>
      </p:sp>
      <p:pic>
        <p:nvPicPr>
          <p:cNvPr id="3074" name="Picture 2" descr="https://ds04.infourok.ru/uploads/ex/0344/0019f3e3-1c0d34e1/img7.jpg"/>
          <p:cNvPicPr>
            <a:picLocks noChangeAspect="1" noChangeArrowheads="1"/>
          </p:cNvPicPr>
          <p:nvPr/>
        </p:nvPicPr>
        <p:blipFill>
          <a:blip r:embed="rId3" cstate="print"/>
          <a:srcRect t="15152"/>
          <a:stretch>
            <a:fillRect/>
          </a:stretch>
        </p:blipFill>
        <p:spPr bwMode="auto">
          <a:xfrm>
            <a:off x="539552" y="548680"/>
            <a:ext cx="2745731" cy="16128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7864" y="4509120"/>
            <a:ext cx="532859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Город – герой Мурманск</a:t>
            </a:r>
            <a:r>
              <a:rPr lang="ru-RU" sz="1100" dirty="0" smtClean="0"/>
              <a:t>. </a:t>
            </a:r>
            <a:r>
              <a:rPr lang="ru-RU" sz="1100" dirty="0" smtClean="0"/>
              <a:t>С </a:t>
            </a:r>
            <a:r>
              <a:rPr lang="ru-RU" sz="1100" dirty="0" smtClean="0"/>
              <a:t>самых первых дней войны Мурманск, сразу стал фронтовым населенным пунктом и портом</a:t>
            </a:r>
            <a:r>
              <a:rPr lang="ru-RU" sz="1100" dirty="0" smtClean="0"/>
              <a:t>. Общими </a:t>
            </a:r>
            <a:r>
              <a:rPr lang="ru-RU" sz="1100" dirty="0" smtClean="0"/>
              <a:t>усилиями жители Мурманска собрали около 60 млн. рублей, которые пошли на нужды армии. Порт стал для гитлеровских захватчиков не покоряемой крепостью. Немецкий флот старался блокировать выход советских транспортных судов с моря, но моряки проявляли массовый героизм и мужество, снова и снова выходя в море, чтобы доставить на фронт необходимое продовольствие, боевую технику и боеприпасы. </a:t>
            </a:r>
            <a:r>
              <a:rPr lang="ru-RU" sz="1100" dirty="0" smtClean="0"/>
              <a:t>6 </a:t>
            </a:r>
            <a:r>
              <a:rPr lang="ru-RU" sz="1100" dirty="0" smtClean="0"/>
              <a:t>мая 1985 г. Мурманску присвоено звание «Город-герой».</a:t>
            </a:r>
            <a:endParaRPr lang="ru-RU" sz="1100" dirty="0"/>
          </a:p>
        </p:txBody>
      </p:sp>
      <p:pic>
        <p:nvPicPr>
          <p:cNvPr id="3076" name="Picture 4" descr="https://sm-news.ru/wp-content/uploads/2018/05/6884e0bbfeed531117df9af86cd60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07904" y="548680"/>
            <a:ext cx="5040560" cy="16561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Город – герой Ленинград</a:t>
            </a:r>
            <a:r>
              <a:rPr lang="ru-RU" sz="1100" b="1" dirty="0" smtClean="0">
                <a:solidFill>
                  <a:srgbClr val="C00000"/>
                </a:solidFill>
              </a:rPr>
              <a:t>. </a:t>
            </a:r>
            <a:r>
              <a:rPr lang="ru-RU" sz="1100" dirty="0" smtClean="0"/>
              <a:t>С 20 ноября 1941года началась блокада Ленинграда. </a:t>
            </a:r>
            <a:r>
              <a:rPr lang="ru-RU" sz="1100" dirty="0" smtClean="0"/>
              <a:t>Почти </a:t>
            </a:r>
            <a:r>
              <a:rPr lang="ru-RU" sz="1100" dirty="0" smtClean="0"/>
              <a:t>900 дней и ночей в условиях полной блокады города жители не только удержали город, но и оказали огромную помощь фронту</a:t>
            </a:r>
            <a:r>
              <a:rPr lang="ru-RU" sz="1100" dirty="0" smtClean="0"/>
              <a:t>. </a:t>
            </a:r>
            <a:r>
              <a:rPr lang="ru-RU" sz="1100" dirty="0" smtClean="0"/>
              <a:t>Гитлер собирался с ходу стереть город с лица земли, но профессиональная военная машина столкнулась с яростным сопротивлением </a:t>
            </a:r>
            <a:r>
              <a:rPr lang="ru-RU" sz="1100" dirty="0" smtClean="0"/>
              <a:t>ленинградцев Гитлеровцам </a:t>
            </a:r>
            <a:r>
              <a:rPr lang="ru-RU" sz="1100" dirty="0" smtClean="0"/>
              <a:t>не удалось захватить Ленинград ни с ходу, ни штурмом, ни осадой и измором</a:t>
            </a:r>
            <a:r>
              <a:rPr lang="ru-RU" sz="1100" dirty="0" smtClean="0"/>
              <a:t>. </a:t>
            </a:r>
            <a:r>
              <a:rPr lang="ru-RU" sz="1100" dirty="0" smtClean="0"/>
              <a:t>За </a:t>
            </a:r>
            <a:r>
              <a:rPr lang="ru-RU" sz="1100" dirty="0" smtClean="0"/>
              <a:t>мужество, стойкость и невиданный героизм город Ленинград 20 января 1945 г. был награжден орденом Ленина, а 8 мая 1965 г. получил почетное звание "Город-Герой"</a:t>
            </a:r>
            <a:endParaRPr lang="ru-RU" sz="1100" dirty="0"/>
          </a:p>
        </p:txBody>
      </p:sp>
      <p:pic>
        <p:nvPicPr>
          <p:cNvPr id="7" name="Содержимое 6" descr="https://www.forumdaily.com/wp-content/uploads/2019/05/Depositphotos_20937951_s-201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35896" y="2708920"/>
            <a:ext cx="525658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Город – герой Минск. </a:t>
            </a:r>
            <a:r>
              <a:rPr lang="ru-RU" sz="1100" dirty="0" smtClean="0"/>
              <a:t>В </a:t>
            </a:r>
            <a:r>
              <a:rPr lang="ru-RU" sz="1100" dirty="0" smtClean="0"/>
              <a:t>период трехлетней оккупации трудящиеся Минска вели </a:t>
            </a:r>
            <a:r>
              <a:rPr lang="ru-RU" sz="1100" dirty="0" smtClean="0"/>
              <a:t>героическую </a:t>
            </a:r>
            <a:r>
              <a:rPr lang="ru-RU" sz="1100" dirty="0" smtClean="0"/>
              <a:t>борьбу с захватчиками. В городе и области активно действовали подпольщики и партизаны. Минское подполье вело большую работу по созданию разведывательных и диверсионных групп и партизанских отрядов. В историю Великой Отечественной войны Белоруссия вошла как страна партизан, а её столица – как город-боец</a:t>
            </a:r>
            <a:r>
              <a:rPr lang="ru-RU" sz="1100" dirty="0" smtClean="0"/>
              <a:t>.</a:t>
            </a:r>
            <a:r>
              <a:rPr lang="ru-RU" sz="1100" dirty="0" smtClean="0"/>
              <a:t> 26 июня 1974 г. Минску присвоено звание «Город- герой».</a:t>
            </a:r>
            <a:endParaRPr lang="ru-RU" sz="1100" dirty="0"/>
          </a:p>
        </p:txBody>
      </p:sp>
      <p:pic>
        <p:nvPicPr>
          <p:cNvPr id="11" name="Рисунок 10" descr="https://places.by/wp-content/uploads/2017/10/0_10a2fe_89d0ecfa_orig.jpg"/>
          <p:cNvPicPr/>
          <p:nvPr/>
        </p:nvPicPr>
        <p:blipFill>
          <a:blip r:embed="rId3" cstate="print"/>
          <a:srcRect l="7109" t="14835" b="13736"/>
          <a:stretch>
            <a:fillRect/>
          </a:stretch>
        </p:blipFill>
        <p:spPr bwMode="auto">
          <a:xfrm>
            <a:off x="539552" y="2564904"/>
            <a:ext cx="3024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07904" y="4221088"/>
            <a:ext cx="51125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Город – герой Одесса. </a:t>
            </a:r>
            <a:r>
              <a:rPr lang="ru-RU" sz="1100" dirty="0" smtClean="0"/>
              <a:t>С 5 августа 1941 г. Одесса стойко оборонялась 73 дня силами Приморской армии и Черноморского </a:t>
            </a:r>
            <a:r>
              <a:rPr lang="ru-RU" sz="1100" dirty="0" smtClean="0"/>
              <a:t>флота - </a:t>
            </a:r>
            <a:r>
              <a:rPr lang="ru-RU" sz="1100" dirty="0" smtClean="0"/>
              <a:t>началась партизанская война</a:t>
            </a:r>
            <a:r>
              <a:rPr lang="ru-RU" sz="1100" dirty="0" smtClean="0"/>
              <a:t>. </a:t>
            </a:r>
            <a:r>
              <a:rPr lang="ru-RU" sz="1100" dirty="0" smtClean="0"/>
              <a:t>Город был блокирован с суши превосходящими силами врага</a:t>
            </a:r>
            <a:r>
              <a:rPr lang="ru-RU" sz="1100" dirty="0" smtClean="0"/>
              <a:t>. </a:t>
            </a:r>
            <a:r>
              <a:rPr lang="ru-RU" sz="1100" dirty="0" smtClean="0"/>
              <a:t>Наши войска и население Одессы мужественно защищали город и остановили фашистов в 10-14 </a:t>
            </a:r>
            <a:r>
              <a:rPr lang="ru-RU" sz="1100" dirty="0" smtClean="0"/>
              <a:t>км. </a:t>
            </a:r>
            <a:r>
              <a:rPr lang="ru-RU" sz="1100" dirty="0" smtClean="0"/>
              <a:t> Жители города (более 38 тыс.) переселились в катакомбы и держали оборону</a:t>
            </a:r>
            <a:r>
              <a:rPr lang="ru-RU" sz="1100" dirty="0" smtClean="0"/>
              <a:t>.</a:t>
            </a:r>
            <a:r>
              <a:rPr lang="ru-RU" sz="1100" dirty="0" smtClean="0"/>
              <a:t> В условиях постоянной нехватки оружия и боеприпасов, воды и продовольствия ,</a:t>
            </a:r>
            <a:r>
              <a:rPr lang="ru-RU" sz="1100" dirty="0" smtClean="0"/>
              <a:t> </a:t>
            </a:r>
            <a:r>
              <a:rPr lang="ru-RU" sz="1100" dirty="0" smtClean="0"/>
              <a:t>население города отважно сражались с фашистами.  За героическое сопротивление врагу в 1965 году Одесса получила почетное наименование «Город-герой».</a:t>
            </a:r>
            <a:endParaRPr lang="ru-RU" sz="1100" dirty="0"/>
          </a:p>
        </p:txBody>
      </p:sp>
      <p:pic>
        <p:nvPicPr>
          <p:cNvPr id="13" name="Рисунок 12" descr="https://avatars.mds.yandex.net/get-zen_doc/192582/pub_5a6a0c4a77d0e67b00c520a4_5a6a1116168a913f2ec5f336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43808" y="548680"/>
            <a:ext cx="5904656" cy="19168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Город </a:t>
            </a:r>
            <a:r>
              <a:rPr lang="ru-RU" b="1" dirty="0" smtClean="0">
                <a:solidFill>
                  <a:srgbClr val="C00000"/>
                </a:solidFill>
              </a:rPr>
              <a:t>– герой Волгоград </a:t>
            </a:r>
            <a:r>
              <a:rPr lang="ru-RU" b="1" dirty="0" smtClean="0">
                <a:solidFill>
                  <a:srgbClr val="C00000"/>
                </a:solidFill>
              </a:rPr>
              <a:t>(Сталинград</a:t>
            </a:r>
            <a:r>
              <a:rPr lang="ru-RU" b="1" dirty="0" smtClean="0">
                <a:solidFill>
                  <a:srgbClr val="C00000"/>
                </a:solidFill>
              </a:rPr>
              <a:t>). </a:t>
            </a:r>
            <a:r>
              <a:rPr lang="ru-RU" sz="1100" dirty="0" smtClean="0"/>
              <a:t>Получив отпор под Москвой, фашистские войска летом 1942 года двинулись к реке Волге, к Сталинграду. Если бы им удалось захватить Сталинград, то над </a:t>
            </a:r>
            <a:r>
              <a:rPr lang="ru-RU" sz="1100" dirty="0" smtClean="0"/>
              <a:t>всей страной нависла </a:t>
            </a:r>
            <a:r>
              <a:rPr lang="ru-RU" sz="1100" dirty="0" smtClean="0"/>
              <a:t>бы угроза разгрома</a:t>
            </a:r>
            <a:r>
              <a:rPr lang="ru-RU" sz="1100" dirty="0" smtClean="0"/>
              <a:t>. За рекой Волгой находились главные резервы Красной Армии. Попади </a:t>
            </a:r>
            <a:r>
              <a:rPr lang="ru-RU" sz="1100" dirty="0" smtClean="0"/>
              <a:t>они в руки фашистов – и лишилась бы она и танков, и самолётов, и снарядов – словом, всех резервов, накопленных для дальнейших ударов по врагу. «Волжской твердыней» назвали советские люди город Сталинград</a:t>
            </a:r>
            <a:r>
              <a:rPr lang="ru-RU" sz="1100" dirty="0" smtClean="0"/>
              <a:t>. </a:t>
            </a:r>
            <a:r>
              <a:rPr lang="ru-RU" sz="1100" dirty="0" smtClean="0"/>
              <a:t>Но советские солдаты остановили </a:t>
            </a:r>
            <a:r>
              <a:rPr lang="ru-RU" sz="1100" dirty="0" smtClean="0"/>
              <a:t>наступление фашистов.</a:t>
            </a:r>
            <a:r>
              <a:rPr lang="ru-RU" sz="1100" dirty="0" smtClean="0"/>
              <a:t> </a:t>
            </a:r>
            <a:r>
              <a:rPr lang="ru-RU" sz="1100" dirty="0" smtClean="0"/>
              <a:t>8 мая 1965 г. Волгограду присвоено звание «Город- герой».</a:t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5" name="Содержимое 4" descr="https://9nights.ru/uploads/cities/5d7f53f823ea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15816" y="2348880"/>
            <a:ext cx="57606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Город – герой Киев. </a:t>
            </a:r>
            <a:r>
              <a:rPr lang="ru-RU" sz="1100" dirty="0" smtClean="0"/>
              <a:t>Враг </a:t>
            </a:r>
            <a:r>
              <a:rPr lang="ru-RU" sz="1100" dirty="0" smtClean="0"/>
              <a:t>пытался захватить город стремительно, однако сопротивление воинов Юго-Западного фронта не смог преодолеть. </a:t>
            </a:r>
            <a:r>
              <a:rPr lang="ru-RU" sz="1100" dirty="0" smtClean="0"/>
              <a:t>Борьба </a:t>
            </a:r>
            <a:r>
              <a:rPr lang="ru-RU" sz="1100" dirty="0" smtClean="0"/>
              <a:t>с врагом в условиях оккупации не прекращалась, каждый день был отмечен подвигами патриотов. В городе и в окрестностях его действовали тысячи подпольщиков и партизан</a:t>
            </a:r>
            <a:r>
              <a:rPr lang="ru-RU" sz="1100" dirty="0" smtClean="0"/>
              <a:t>.</a:t>
            </a:r>
            <a:r>
              <a:rPr lang="ru-RU" sz="1100" dirty="0" smtClean="0"/>
              <a:t> 8 мая 1965 г. Киеву присвоено звание «Город-герой».</a:t>
            </a:r>
            <a:endParaRPr lang="ru-RU" sz="1100" dirty="0"/>
          </a:p>
        </p:txBody>
      </p:sp>
      <p:pic>
        <p:nvPicPr>
          <p:cNvPr id="1026" name="Picture 2" descr="https://avatars.mds.yandex.net/get-pdb/877347/6834c13f-899d-49d7-9a17-0c42750e1a25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2160240" cy="1433859"/>
          </a:xfrm>
          <a:prstGeom prst="rect">
            <a:avLst/>
          </a:prstGeom>
          <a:noFill/>
        </p:spPr>
      </p:pic>
      <p:pic>
        <p:nvPicPr>
          <p:cNvPr id="1030" name="Picture 6" descr="https://1.bp.blogspot.com/-h2Vox_ixtyI/W8H7lyur2aI/AAAAAAABeMc/xusRegdiR6coRlzFqZUJWfdpZ1KGcQXPwCLcBGAs/s1600/Torgachkin%253DB68%253D5-DSC07676.jpg"/>
          <p:cNvPicPr>
            <a:picLocks noChangeAspect="1" noChangeArrowheads="1"/>
          </p:cNvPicPr>
          <p:nvPr/>
        </p:nvPicPr>
        <p:blipFill>
          <a:blip r:embed="rId5" cstate="print"/>
          <a:srcRect t="9375"/>
          <a:stretch>
            <a:fillRect/>
          </a:stretch>
        </p:blipFill>
        <p:spPr bwMode="auto">
          <a:xfrm>
            <a:off x="539552" y="3645024"/>
            <a:ext cx="2232248" cy="134864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43808" y="3573016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Город – герой </a:t>
            </a:r>
            <a:r>
              <a:rPr lang="ru-RU" sz="1400" b="1" dirty="0" smtClean="0">
                <a:solidFill>
                  <a:srgbClr val="C00000"/>
                </a:solidFill>
              </a:rPr>
              <a:t>Новороссийск. </a:t>
            </a:r>
            <a:r>
              <a:rPr lang="ru-RU" sz="1100" dirty="0" smtClean="0"/>
              <a:t>19 </a:t>
            </a:r>
            <a:r>
              <a:rPr lang="ru-RU" sz="1100" dirty="0" smtClean="0"/>
              <a:t>августа 1942 года начались бои за Новороссийск. </a:t>
            </a:r>
            <a:r>
              <a:rPr lang="ru-RU" sz="1100" dirty="0" smtClean="0"/>
              <a:t>Патриоты </a:t>
            </a:r>
            <a:r>
              <a:rPr lang="ru-RU" sz="1100" dirty="0" smtClean="0"/>
              <a:t>уничтожали оккупантов, совершали диверсии, собирали сведения о противнике и передавали их советскому командованию; на основе этих данных советская артиллерия наносила удары по штабам и другим объектам противника. За время оккупации Новороссийска около 7 тысяч человек было замучено в застенках гестапо. 14 сентября 1973 г. Новороссийску присвоено звание «Город-герой».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5157192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Город – герой Смоленск. </a:t>
            </a:r>
            <a:r>
              <a:rPr lang="ru-RU" sz="1100" dirty="0" smtClean="0"/>
              <a:t>Фашистские самолёты появились над Смоленском на третий день войны, в ночь на 24 июня, а 29 июня они вели воздушную атаку ровно 6 часов. Центральные улицы лежали в руинах, дым и огонь высоко поднимались в небо. </a:t>
            </a:r>
            <a:r>
              <a:rPr lang="ru-RU" sz="1100" dirty="0" smtClean="0"/>
              <a:t>В </a:t>
            </a:r>
            <a:r>
              <a:rPr lang="ru-RU" sz="1100" dirty="0" smtClean="0"/>
              <a:t>ходе Смоленского сражения наши солдаты и офицеры проявили беззаветное мужество и героизм. 7 мая 1985 года, накануне 40-летия Победы Смоленску было присвоено звание «Город-Герой».</a:t>
            </a:r>
            <a:endParaRPr lang="ru-RU" sz="1100" dirty="0"/>
          </a:p>
        </p:txBody>
      </p:sp>
      <p:pic>
        <p:nvPicPr>
          <p:cNvPr id="1032" name="Picture 8" descr="https://b1.culture.ru/c/2356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5213241"/>
            <a:ext cx="2160240" cy="143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589</TotalTime>
  <Words>1119</Words>
  <Application>Microsoft Office PowerPoint</Application>
  <PresentationFormat>Экран (4:3)</PresentationFormat>
  <Paragraphs>17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«Города - герои»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«Города - герои»</dc:title>
  <dc:creator>Батагоз</dc:creator>
  <cp:lastModifiedBy>Батагоз</cp:lastModifiedBy>
  <cp:revision>55</cp:revision>
  <dcterms:created xsi:type="dcterms:W3CDTF">2020-04-06T13:57:39Z</dcterms:created>
  <dcterms:modified xsi:type="dcterms:W3CDTF">2020-04-07T11:05:10Z</dcterms:modified>
</cp:coreProperties>
</file>